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1D8BD707-D9CF-40AE-B4C6-C98DA3205C09}" type="datetimeFigureOut">
              <a:rPr lang="en-US" smtClean="0"/>
              <a:pPr/>
              <a:t>2/2/2021</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2/2/2021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419600"/>
            <a:ext cx="7772400" cy="1828800"/>
          </a:xfrm>
        </p:spPr>
        <p:txBody>
          <a:bodyPr>
            <a:noAutofit/>
          </a:bodyPr>
          <a:lstStyle/>
          <a:p>
            <a:pPr algn="l"/>
            <a:r>
              <a:rPr lang="en-US" sz="5400" dirty="0" smtClean="0"/>
              <a:t>CHAPTER X</a:t>
            </a:r>
            <a:br>
              <a:rPr lang="en-US" sz="5400" dirty="0" smtClean="0"/>
            </a:br>
            <a:r>
              <a:rPr lang="en-US" sz="5400" b="1" dirty="0" smtClean="0"/>
              <a:t>THE LAW OF </a:t>
            </a:r>
            <a:r>
              <a:rPr lang="en-US" sz="5400" b="1" dirty="0" smtClean="0"/>
              <a:t>CURE</a:t>
            </a:r>
            <a:br>
              <a:rPr lang="en-US" sz="5400" b="1" dirty="0" smtClean="0"/>
            </a:br>
            <a:r>
              <a:rPr lang="en-US" sz="5400" dirty="0"/>
              <a:t/>
            </a:r>
            <a:br>
              <a:rPr lang="en-US" sz="5400" dirty="0"/>
            </a:br>
            <a:r>
              <a:rPr lang="en-US" sz="5400" dirty="0" smtClean="0"/>
              <a:t/>
            </a:r>
            <a:br>
              <a:rPr lang="en-US" sz="5400" dirty="0" smtClean="0"/>
            </a:br>
            <a:r>
              <a:rPr lang="en-US" sz="5400" dirty="0"/>
              <a:t/>
            </a:r>
            <a:br>
              <a:rPr lang="en-US" sz="5400" dirty="0"/>
            </a:br>
            <a:r>
              <a:rPr lang="en-US" sz="2000" dirty="0" smtClean="0"/>
              <a:t>Prof</a:t>
            </a:r>
            <a:r>
              <a:rPr lang="en-US" sz="2000" dirty="0" smtClean="0"/>
              <a:t>. Dr. Manoj Narayan V </a:t>
            </a:r>
            <a:br>
              <a:rPr lang="en-US" sz="2000" dirty="0" smtClean="0"/>
            </a:br>
            <a:r>
              <a:rPr lang="en-US" sz="2000" dirty="0" smtClean="0"/>
              <a:t>Department of Organon of Medicine</a:t>
            </a:r>
            <a:br>
              <a:rPr lang="en-US" sz="2000" dirty="0" smtClean="0"/>
            </a:br>
            <a:r>
              <a:rPr lang="en-US" sz="2000" dirty="0" smtClean="0"/>
              <a:t>Sarada Krishna Homeopathic Medical College, Kulasekharam  </a:t>
            </a:r>
            <a:br>
              <a:rPr lang="en-US" sz="2000" dirty="0" smtClean="0"/>
            </a:b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the law of gravitation</a:t>
            </a:r>
          </a:p>
          <a:p>
            <a:r>
              <a:rPr lang="en-US" b="1" dirty="0" smtClean="0"/>
              <a:t>that law must express some relationship between the medicine and the disease</a:t>
            </a:r>
          </a:p>
          <a:p>
            <a:r>
              <a:rPr lang="en-US" b="1" dirty="0" smtClean="0"/>
              <a:t>Nothing can be known of the disease save through the phenomena known as symptoms</a:t>
            </a:r>
          </a:p>
          <a:p>
            <a:r>
              <a:rPr lang="en-US" b="1" dirty="0" smtClean="0"/>
              <a:t>characteristic of disease</a:t>
            </a:r>
          </a:p>
          <a:p>
            <a:r>
              <a:rPr lang="en-US" b="1" dirty="0" smtClean="0"/>
              <a:t>sensations as expressed by the patient, the appearances in all parts of the body, the varied circumstances under which these symptoms were recorded, and the varied grouping of these symptoms, in any consideration of the case.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the concomitant</a:t>
            </a:r>
          </a:p>
          <a:p>
            <a:r>
              <a:rPr lang="en-US" dirty="0" smtClean="0"/>
              <a:t>This character of the </a:t>
            </a:r>
            <a:r>
              <a:rPr lang="en-US" b="1" dirty="0" smtClean="0"/>
              <a:t>drug</a:t>
            </a:r>
            <a:r>
              <a:rPr lang="en-US" dirty="0" smtClean="0"/>
              <a:t> is represented, not by a single effect, but by a </a:t>
            </a:r>
            <a:r>
              <a:rPr lang="en-US" b="1" dirty="0" smtClean="0"/>
              <a:t>group of effects</a:t>
            </a:r>
          </a:p>
          <a:p>
            <a:r>
              <a:rPr lang="en-US" b="1" i="1" dirty="0" smtClean="0"/>
              <a:t>The homeopathic law </a:t>
            </a:r>
            <a:r>
              <a:rPr lang="en-US" i="1" dirty="0" smtClean="0"/>
              <a:t>establishes a definite relation</a:t>
            </a:r>
            <a:r>
              <a:rPr lang="en-US" dirty="0" smtClean="0"/>
              <a:t>, not only between proved drugs and known diseases, but between all the unexplored medical wealth and the undeveloped requirements of sickness. Like </a:t>
            </a:r>
            <a:r>
              <a:rPr lang="en-US" b="1" dirty="0" smtClean="0"/>
              <a:t>the law of gravitation,</a:t>
            </a:r>
            <a:r>
              <a:rPr lang="en-US" dirty="0" smtClean="0"/>
              <a:t> the law of cure as </a:t>
            </a:r>
            <a:r>
              <a:rPr lang="en-US" b="1" dirty="0" smtClean="0"/>
              <a:t>taught</a:t>
            </a:r>
            <a:r>
              <a:rPr lang="en-US" dirty="0" smtClean="0"/>
              <a:t> by Hahnemann is not, and cannot be, limited to a </a:t>
            </a:r>
            <a:r>
              <a:rPr lang="en-US" b="1" dirty="0" smtClean="0"/>
              <a:t>small group of conditions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Newton’s law of gravitation</a:t>
            </a:r>
          </a:p>
          <a:p>
            <a:r>
              <a:rPr lang="en-US" b="1" dirty="0" smtClean="0"/>
              <a:t>disease manifestation is an exfoliation, an outward manifestation of an inward turmoil</a:t>
            </a:r>
          </a:p>
          <a:p>
            <a:r>
              <a:rPr lang="en-US" dirty="0" smtClean="0"/>
              <a:t>We may find </a:t>
            </a:r>
            <a:r>
              <a:rPr lang="en-US" b="1" dirty="0" smtClean="0"/>
              <a:t>disease manifestations</a:t>
            </a:r>
            <a:r>
              <a:rPr lang="en-US" dirty="0" smtClean="0"/>
              <a:t>, but we </a:t>
            </a:r>
            <a:r>
              <a:rPr lang="en-US" b="1" dirty="0" smtClean="0"/>
              <a:t>cannot find disease itself</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err="1" smtClean="0"/>
              <a:t>Joslin</a:t>
            </a:r>
            <a:r>
              <a:rPr lang="en-US" dirty="0" smtClean="0"/>
              <a:t> says the degrees of conceivable relationship between the action of drugs and that of disease may be represented by an immense circle. </a:t>
            </a:r>
            <a:r>
              <a:rPr lang="en-US" b="1" dirty="0" smtClean="0"/>
              <a:t>Identity is the central point</a:t>
            </a:r>
            <a:r>
              <a:rPr lang="en-US" dirty="0" smtClean="0"/>
              <a:t>, and on this point stands </a:t>
            </a:r>
            <a:r>
              <a:rPr lang="en-US" i="1" dirty="0" err="1" smtClean="0"/>
              <a:t>isopathy</a:t>
            </a:r>
            <a:r>
              <a:rPr lang="en-US" dirty="0" smtClean="0"/>
              <a:t>. Immediately around it are arranged the most perfect </a:t>
            </a:r>
            <a:r>
              <a:rPr lang="en-US" b="1" dirty="0" smtClean="0"/>
              <a:t>degrees of similarity</a:t>
            </a:r>
            <a:r>
              <a:rPr lang="en-US" dirty="0" smtClean="0"/>
              <a:t>. This is the province of </a:t>
            </a:r>
            <a:r>
              <a:rPr lang="en-US" i="1" dirty="0" smtClean="0"/>
              <a:t>homeopathy</a:t>
            </a:r>
            <a:r>
              <a:rPr lang="en-US" dirty="0" smtClean="0"/>
              <a:t>, the </a:t>
            </a:r>
            <a:r>
              <a:rPr lang="en-US" b="1" i="1" dirty="0" err="1" smtClean="0"/>
              <a:t>simillimum</a:t>
            </a:r>
            <a:r>
              <a:rPr lang="en-US" dirty="0" smtClean="0"/>
              <a:t>. Contiguous to this is the ring of similarities, less perfect but still great; this field is the field of the near similar but not the </a:t>
            </a:r>
            <a:r>
              <a:rPr lang="en-US" i="1" dirty="0" err="1" smtClean="0"/>
              <a:t>simillimum</a:t>
            </a:r>
            <a:r>
              <a:rPr lang="en-US" dirty="0" smtClean="0"/>
              <a: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TotalTime>
  <Words>187</Words>
  <Application>Microsoft Office PowerPoint</Application>
  <PresentationFormat>On-screen Show (4:3)</PresentationFormat>
  <Paragraphs>13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Verdana</vt:lpstr>
      <vt:lpstr>Wingdings 2</vt:lpstr>
      <vt:lpstr>Aspect</vt:lpstr>
      <vt:lpstr>CHAPTER X THE LAW OF CURE    Prof. Dr. Manoj Narayan V  Department of Organon of Medicine Sarada Krishna Homeopathic Medical College, Kulasekharam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X THE LAW OF CURE</dc:title>
  <dc:creator>ORGANON OF MEDICINE</dc:creator>
  <cp:lastModifiedBy>Lib Lab One</cp:lastModifiedBy>
  <cp:revision>4</cp:revision>
  <dcterms:created xsi:type="dcterms:W3CDTF">2006-08-16T00:00:00Z</dcterms:created>
  <dcterms:modified xsi:type="dcterms:W3CDTF">2021-02-02T04:29:58Z</dcterms:modified>
</cp:coreProperties>
</file>